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5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zitiv titlu">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o-RO"/>
              <a:t>Faceți clic pentru a edita stilul de titlu coordonator</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o-RO"/>
              <a:t>Faceți clic pentru a edita stilul de subtitlu coordonator</a:t>
            </a:r>
            <a:endParaRPr lang="en-US" dirty="0"/>
          </a:p>
        </p:txBody>
      </p:sp>
      <p:sp>
        <p:nvSpPr>
          <p:cNvPr id="4" name="Date Placeholder 3"/>
          <p:cNvSpPr>
            <a:spLocks noGrp="1"/>
          </p:cNvSpPr>
          <p:nvPr>
            <p:ph type="dt" sz="half" idx="10"/>
          </p:nvPr>
        </p:nvSpPr>
        <p:spPr/>
        <p:txBody>
          <a:bodyPr/>
          <a:lstStyle/>
          <a:p>
            <a:fld id="{73E6E22D-56D8-4784-9548-CC44B2AA034A}" type="datetimeFigureOut">
              <a:rPr lang="ro-RO" smtClean="0"/>
              <a:t>11.10.2021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FD2EACF2-91F0-4F65-81CE-3EFA750A69DC}" type="slidenum">
              <a:rPr lang="ro-RO" smtClean="0"/>
              <a:t>‹#›</a:t>
            </a:fld>
            <a:endParaRPr lang="ro-RO"/>
          </a:p>
        </p:txBody>
      </p:sp>
    </p:spTree>
    <p:extLst>
      <p:ext uri="{BB962C8B-B14F-4D97-AF65-F5344CB8AC3E}">
        <p14:creationId xmlns:p14="http://schemas.microsoft.com/office/powerpoint/2010/main" val="3298412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u și legendă">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Faceţi clic pentru a edita Master stiluri text</a:t>
            </a:r>
          </a:p>
        </p:txBody>
      </p:sp>
      <p:sp>
        <p:nvSpPr>
          <p:cNvPr id="4" name="Date Placeholder 3"/>
          <p:cNvSpPr>
            <a:spLocks noGrp="1"/>
          </p:cNvSpPr>
          <p:nvPr>
            <p:ph type="dt" sz="half" idx="10"/>
          </p:nvPr>
        </p:nvSpPr>
        <p:spPr/>
        <p:txBody>
          <a:bodyPr/>
          <a:lstStyle/>
          <a:p>
            <a:fld id="{73E6E22D-56D8-4784-9548-CC44B2AA034A}" type="datetimeFigureOut">
              <a:rPr lang="ro-RO" smtClean="0"/>
              <a:t>11.10.2021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FD2EACF2-91F0-4F65-81CE-3EFA750A69DC}" type="slidenum">
              <a:rPr lang="ro-RO" smtClean="0"/>
              <a:t>‹#›</a:t>
            </a:fld>
            <a:endParaRPr lang="ro-RO"/>
          </a:p>
        </p:txBody>
      </p:sp>
    </p:spTree>
    <p:extLst>
      <p:ext uri="{BB962C8B-B14F-4D97-AF65-F5344CB8AC3E}">
        <p14:creationId xmlns:p14="http://schemas.microsoft.com/office/powerpoint/2010/main" val="394797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o-RO"/>
              <a:t>Faceți clic pentru a edita stilul de titlu coordonator</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o-RO"/>
              <a:t>Faceţi clic pentru a edita Master stiluri text</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Faceţi clic pentru a edita Master stiluri text</a:t>
            </a:r>
          </a:p>
        </p:txBody>
      </p:sp>
      <p:sp>
        <p:nvSpPr>
          <p:cNvPr id="4" name="Date Placeholder 3"/>
          <p:cNvSpPr>
            <a:spLocks noGrp="1"/>
          </p:cNvSpPr>
          <p:nvPr>
            <p:ph type="dt" sz="half" idx="10"/>
          </p:nvPr>
        </p:nvSpPr>
        <p:spPr/>
        <p:txBody>
          <a:bodyPr/>
          <a:lstStyle/>
          <a:p>
            <a:fld id="{73E6E22D-56D8-4784-9548-CC44B2AA034A}" type="datetimeFigureOut">
              <a:rPr lang="ro-RO" smtClean="0"/>
              <a:t>11.10.2021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FD2EACF2-91F0-4F65-81CE-3EFA750A69DC}" type="slidenum">
              <a:rPr lang="ro-RO" smtClean="0"/>
              <a:t>‹#›</a:t>
            </a:fld>
            <a:endParaRPr lang="ro-RO"/>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738545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de vizită">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Faceţi clic pentru a edita Master stiluri text</a:t>
            </a:r>
          </a:p>
        </p:txBody>
      </p:sp>
      <p:sp>
        <p:nvSpPr>
          <p:cNvPr id="4" name="Date Placeholder 3"/>
          <p:cNvSpPr>
            <a:spLocks noGrp="1"/>
          </p:cNvSpPr>
          <p:nvPr>
            <p:ph type="dt" sz="half" idx="10"/>
          </p:nvPr>
        </p:nvSpPr>
        <p:spPr/>
        <p:txBody>
          <a:bodyPr/>
          <a:lstStyle/>
          <a:p>
            <a:fld id="{73E6E22D-56D8-4784-9548-CC44B2AA034A}" type="datetimeFigureOut">
              <a:rPr lang="ro-RO" smtClean="0"/>
              <a:t>11.10.2021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FD2EACF2-91F0-4F65-81CE-3EFA750A69DC}" type="slidenum">
              <a:rPr lang="ro-RO" smtClean="0"/>
              <a:t>‹#›</a:t>
            </a:fld>
            <a:endParaRPr lang="ro-RO"/>
          </a:p>
        </p:txBody>
      </p:sp>
    </p:spTree>
    <p:extLst>
      <p:ext uri="{BB962C8B-B14F-4D97-AF65-F5344CB8AC3E}">
        <p14:creationId xmlns:p14="http://schemas.microsoft.com/office/powerpoint/2010/main" val="2522584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t carte de vizită">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o-RO"/>
              <a:t>Faceți clic pentru a edita stilul de titlu coordonator</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o-RO"/>
              <a:t>Faceţi clic pentru a edita Master stiluri text</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Faceţi clic pentru a edita Master stiluri text</a:t>
            </a:r>
          </a:p>
        </p:txBody>
      </p:sp>
      <p:sp>
        <p:nvSpPr>
          <p:cNvPr id="4" name="Date Placeholder 3"/>
          <p:cNvSpPr>
            <a:spLocks noGrp="1"/>
          </p:cNvSpPr>
          <p:nvPr>
            <p:ph type="dt" sz="half" idx="10"/>
          </p:nvPr>
        </p:nvSpPr>
        <p:spPr/>
        <p:txBody>
          <a:bodyPr/>
          <a:lstStyle/>
          <a:p>
            <a:fld id="{73E6E22D-56D8-4784-9548-CC44B2AA034A}" type="datetimeFigureOut">
              <a:rPr lang="ro-RO" smtClean="0"/>
              <a:t>11.10.2021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FD2EACF2-91F0-4F65-81CE-3EFA750A69DC}" type="slidenum">
              <a:rPr lang="ro-RO" smtClean="0"/>
              <a:t>‹#›</a:t>
            </a:fld>
            <a:endParaRPr lang="ro-RO"/>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92495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devărat sau fals">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o-RO"/>
              <a:t>Faceți clic pentru a edita stilul de titlu coordonator</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o-RO"/>
              <a:t>Faceţi clic pentru a edita Master stiluri text</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Faceţi clic pentru a edita Master stiluri text</a:t>
            </a:r>
          </a:p>
        </p:txBody>
      </p:sp>
      <p:sp>
        <p:nvSpPr>
          <p:cNvPr id="4" name="Date Placeholder 3"/>
          <p:cNvSpPr>
            <a:spLocks noGrp="1"/>
          </p:cNvSpPr>
          <p:nvPr>
            <p:ph type="dt" sz="half" idx="10"/>
          </p:nvPr>
        </p:nvSpPr>
        <p:spPr/>
        <p:txBody>
          <a:bodyPr/>
          <a:lstStyle/>
          <a:p>
            <a:fld id="{73E6E22D-56D8-4784-9548-CC44B2AA034A}" type="datetimeFigureOut">
              <a:rPr lang="ro-RO" smtClean="0"/>
              <a:t>11.10.2021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FD2EACF2-91F0-4F65-81CE-3EFA750A69DC}" type="slidenum">
              <a:rPr lang="ro-RO" smtClean="0"/>
              <a:t>‹#›</a:t>
            </a:fld>
            <a:endParaRPr lang="ro-RO"/>
          </a:p>
        </p:txBody>
      </p:sp>
    </p:spTree>
    <p:extLst>
      <p:ext uri="{BB962C8B-B14F-4D97-AF65-F5344CB8AC3E}">
        <p14:creationId xmlns:p14="http://schemas.microsoft.com/office/powerpoint/2010/main" val="3913419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73E6E22D-56D8-4784-9548-CC44B2AA034A}" type="datetimeFigureOut">
              <a:rPr lang="ro-RO" smtClean="0"/>
              <a:t>11.10.2021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FD2EACF2-91F0-4F65-81CE-3EFA750A69DC}" type="slidenum">
              <a:rPr lang="ro-RO" smtClean="0"/>
              <a:t>‹#›</a:t>
            </a:fld>
            <a:endParaRPr lang="ro-RO"/>
          </a:p>
        </p:txBody>
      </p:sp>
    </p:spTree>
    <p:extLst>
      <p:ext uri="{BB962C8B-B14F-4D97-AF65-F5344CB8AC3E}">
        <p14:creationId xmlns:p14="http://schemas.microsoft.com/office/powerpoint/2010/main" val="316581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73E6E22D-56D8-4784-9548-CC44B2AA034A}" type="datetimeFigureOut">
              <a:rPr lang="ro-RO" smtClean="0"/>
              <a:t>11.10.2021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FD2EACF2-91F0-4F65-81CE-3EFA750A69DC}" type="slidenum">
              <a:rPr lang="ro-RO" smtClean="0"/>
              <a:t>‹#›</a:t>
            </a:fld>
            <a:endParaRPr lang="ro-RO"/>
          </a:p>
        </p:txBody>
      </p:sp>
    </p:spTree>
    <p:extLst>
      <p:ext uri="{BB962C8B-B14F-4D97-AF65-F5344CB8AC3E}">
        <p14:creationId xmlns:p14="http://schemas.microsoft.com/office/powerpoint/2010/main" val="4274230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o-RO"/>
              <a:t>Faceți clic pentru a edita stilul de titlu coordonator</a:t>
            </a:r>
            <a:endParaRPr lang="en-US" dirty="0"/>
          </a:p>
        </p:txBody>
      </p:sp>
      <p:sp>
        <p:nvSpPr>
          <p:cNvPr id="3" name="Content Placeholder 2"/>
          <p:cNvSpPr>
            <a:spLocks noGrp="1"/>
          </p:cNvSpPr>
          <p:nvPr>
            <p:ph idx="1"/>
          </p:nvPr>
        </p:nvSpPr>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73E6E22D-56D8-4784-9548-CC44B2AA034A}" type="datetimeFigureOut">
              <a:rPr lang="ro-RO" smtClean="0"/>
              <a:t>11.10.2021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FD2EACF2-91F0-4F65-81CE-3EFA750A69DC}" type="slidenum">
              <a:rPr lang="ro-RO" smtClean="0"/>
              <a:t>‹#›</a:t>
            </a:fld>
            <a:endParaRPr lang="ro-RO"/>
          </a:p>
        </p:txBody>
      </p:sp>
    </p:spTree>
    <p:extLst>
      <p:ext uri="{BB962C8B-B14F-4D97-AF65-F5344CB8AC3E}">
        <p14:creationId xmlns:p14="http://schemas.microsoft.com/office/powerpoint/2010/main" val="1005791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Faceţi clic pentru a edita Master stiluri text</a:t>
            </a:r>
          </a:p>
        </p:txBody>
      </p:sp>
      <p:sp>
        <p:nvSpPr>
          <p:cNvPr id="4" name="Date Placeholder 3"/>
          <p:cNvSpPr>
            <a:spLocks noGrp="1"/>
          </p:cNvSpPr>
          <p:nvPr>
            <p:ph type="dt" sz="half" idx="10"/>
          </p:nvPr>
        </p:nvSpPr>
        <p:spPr/>
        <p:txBody>
          <a:bodyPr/>
          <a:lstStyle/>
          <a:p>
            <a:fld id="{73E6E22D-56D8-4784-9548-CC44B2AA034A}" type="datetimeFigureOut">
              <a:rPr lang="ro-RO" smtClean="0"/>
              <a:t>11.10.2021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FD2EACF2-91F0-4F65-81CE-3EFA750A69DC}" type="slidenum">
              <a:rPr lang="ro-RO" smtClean="0"/>
              <a:t>‹#›</a:t>
            </a:fld>
            <a:endParaRPr lang="ro-RO"/>
          </a:p>
        </p:txBody>
      </p:sp>
    </p:spTree>
    <p:extLst>
      <p:ext uri="{BB962C8B-B14F-4D97-AF65-F5344CB8AC3E}">
        <p14:creationId xmlns:p14="http://schemas.microsoft.com/office/powerpoint/2010/main" val="3984674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Date Placeholder 4"/>
          <p:cNvSpPr>
            <a:spLocks noGrp="1"/>
          </p:cNvSpPr>
          <p:nvPr>
            <p:ph type="dt" sz="half" idx="10"/>
          </p:nvPr>
        </p:nvSpPr>
        <p:spPr/>
        <p:txBody>
          <a:bodyPr/>
          <a:lstStyle/>
          <a:p>
            <a:fld id="{73E6E22D-56D8-4784-9548-CC44B2AA034A}" type="datetimeFigureOut">
              <a:rPr lang="ro-RO" smtClean="0"/>
              <a:t>11.10.2021</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FD2EACF2-91F0-4F65-81CE-3EFA750A69DC}" type="slidenum">
              <a:rPr lang="ro-RO" smtClean="0"/>
              <a:t>‹#›</a:t>
            </a:fld>
            <a:endParaRPr lang="ro-RO"/>
          </a:p>
        </p:txBody>
      </p:sp>
    </p:spTree>
    <p:extLst>
      <p:ext uri="{BB962C8B-B14F-4D97-AF65-F5344CB8AC3E}">
        <p14:creationId xmlns:p14="http://schemas.microsoft.com/office/powerpoint/2010/main" val="3509129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7" name="Date Placeholder 6"/>
          <p:cNvSpPr>
            <a:spLocks noGrp="1"/>
          </p:cNvSpPr>
          <p:nvPr>
            <p:ph type="dt" sz="half" idx="10"/>
          </p:nvPr>
        </p:nvSpPr>
        <p:spPr/>
        <p:txBody>
          <a:bodyPr/>
          <a:lstStyle/>
          <a:p>
            <a:fld id="{73E6E22D-56D8-4784-9548-CC44B2AA034A}" type="datetimeFigureOut">
              <a:rPr lang="ro-RO" smtClean="0"/>
              <a:t>11.10.2021</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FD2EACF2-91F0-4F65-81CE-3EFA750A69DC}" type="slidenum">
              <a:rPr lang="ro-RO" smtClean="0"/>
              <a:t>‹#›</a:t>
            </a:fld>
            <a:endParaRPr lang="ro-RO"/>
          </a:p>
        </p:txBody>
      </p:sp>
    </p:spTree>
    <p:extLst>
      <p:ext uri="{BB962C8B-B14F-4D97-AF65-F5344CB8AC3E}">
        <p14:creationId xmlns:p14="http://schemas.microsoft.com/office/powerpoint/2010/main" val="2546649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o-RO"/>
              <a:t>Faceți clic pentru a edita stilul de titlu coordonator</a:t>
            </a:r>
            <a:endParaRPr lang="en-US" dirty="0"/>
          </a:p>
        </p:txBody>
      </p:sp>
      <p:sp>
        <p:nvSpPr>
          <p:cNvPr id="3" name="Date Placeholder 2"/>
          <p:cNvSpPr>
            <a:spLocks noGrp="1"/>
          </p:cNvSpPr>
          <p:nvPr>
            <p:ph type="dt" sz="half" idx="10"/>
          </p:nvPr>
        </p:nvSpPr>
        <p:spPr/>
        <p:txBody>
          <a:bodyPr/>
          <a:lstStyle/>
          <a:p>
            <a:fld id="{73E6E22D-56D8-4784-9548-CC44B2AA034A}" type="datetimeFigureOut">
              <a:rPr lang="ro-RO" smtClean="0"/>
              <a:t>11.10.2021</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FD2EACF2-91F0-4F65-81CE-3EFA750A69DC}" type="slidenum">
              <a:rPr lang="ro-RO" smtClean="0"/>
              <a:t>‹#›</a:t>
            </a:fld>
            <a:endParaRPr lang="ro-RO"/>
          </a:p>
        </p:txBody>
      </p:sp>
    </p:spTree>
    <p:extLst>
      <p:ext uri="{BB962C8B-B14F-4D97-AF65-F5344CB8AC3E}">
        <p14:creationId xmlns:p14="http://schemas.microsoft.com/office/powerpoint/2010/main" val="2509724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E6E22D-56D8-4784-9548-CC44B2AA034A}" type="datetimeFigureOut">
              <a:rPr lang="ro-RO" smtClean="0"/>
              <a:t>11.10.2021</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FD2EACF2-91F0-4F65-81CE-3EFA750A69DC}" type="slidenum">
              <a:rPr lang="ro-RO" smtClean="0"/>
              <a:t>‹#›</a:t>
            </a:fld>
            <a:endParaRPr lang="ro-RO"/>
          </a:p>
        </p:txBody>
      </p:sp>
    </p:spTree>
    <p:extLst>
      <p:ext uri="{BB962C8B-B14F-4D97-AF65-F5344CB8AC3E}">
        <p14:creationId xmlns:p14="http://schemas.microsoft.com/office/powerpoint/2010/main" val="3932430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o-RO"/>
              <a:t>Faceți clic pentru a edita stilul de titlu coordonator</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o-RO"/>
              <a:t>Faceţi clic pentru a edita Master stiluri text</a:t>
            </a:r>
          </a:p>
        </p:txBody>
      </p:sp>
      <p:sp>
        <p:nvSpPr>
          <p:cNvPr id="5" name="Date Placeholder 4"/>
          <p:cNvSpPr>
            <a:spLocks noGrp="1"/>
          </p:cNvSpPr>
          <p:nvPr>
            <p:ph type="dt" sz="half" idx="10"/>
          </p:nvPr>
        </p:nvSpPr>
        <p:spPr/>
        <p:txBody>
          <a:bodyPr/>
          <a:lstStyle/>
          <a:p>
            <a:fld id="{73E6E22D-56D8-4784-9548-CC44B2AA034A}" type="datetimeFigureOut">
              <a:rPr lang="ro-RO" smtClean="0"/>
              <a:t>11.10.2021</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FD2EACF2-91F0-4F65-81CE-3EFA750A69DC}" type="slidenum">
              <a:rPr lang="ro-RO" smtClean="0"/>
              <a:t>‹#›</a:t>
            </a:fld>
            <a:endParaRPr lang="ro-RO"/>
          </a:p>
        </p:txBody>
      </p:sp>
    </p:spTree>
    <p:extLst>
      <p:ext uri="{BB962C8B-B14F-4D97-AF65-F5344CB8AC3E}">
        <p14:creationId xmlns:p14="http://schemas.microsoft.com/office/powerpoint/2010/main" val="2244801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o-RO"/>
              <a:t>Faceți clic pentru a edita stilul de titlu coordonator</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a:t>Faceți clic pe pictogramă pentru a adăuga o imagine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5" name="Date Placeholder 4"/>
          <p:cNvSpPr>
            <a:spLocks noGrp="1"/>
          </p:cNvSpPr>
          <p:nvPr>
            <p:ph type="dt" sz="half" idx="10"/>
          </p:nvPr>
        </p:nvSpPr>
        <p:spPr/>
        <p:txBody>
          <a:bodyPr/>
          <a:lstStyle/>
          <a:p>
            <a:fld id="{73E6E22D-56D8-4784-9548-CC44B2AA034A}" type="datetimeFigureOut">
              <a:rPr lang="ro-RO" smtClean="0"/>
              <a:t>11.10.2021</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FD2EACF2-91F0-4F65-81CE-3EFA750A69DC}" type="slidenum">
              <a:rPr lang="ro-RO" smtClean="0"/>
              <a:t>‹#›</a:t>
            </a:fld>
            <a:endParaRPr lang="ro-RO"/>
          </a:p>
        </p:txBody>
      </p:sp>
    </p:spTree>
    <p:extLst>
      <p:ext uri="{BB962C8B-B14F-4D97-AF65-F5344CB8AC3E}">
        <p14:creationId xmlns:p14="http://schemas.microsoft.com/office/powerpoint/2010/main" val="1650646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3E6E22D-56D8-4784-9548-CC44B2AA034A}" type="datetimeFigureOut">
              <a:rPr lang="ro-RO" smtClean="0"/>
              <a:t>11.10.2021</a:t>
            </a:fld>
            <a:endParaRPr lang="ro-RO"/>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D2EACF2-91F0-4F65-81CE-3EFA750A69DC}" type="slidenum">
              <a:rPr lang="ro-RO" smtClean="0"/>
              <a:t>‹#›</a:t>
            </a:fld>
            <a:endParaRPr lang="ro-RO"/>
          </a:p>
        </p:txBody>
      </p:sp>
    </p:spTree>
    <p:extLst>
      <p:ext uri="{BB962C8B-B14F-4D97-AF65-F5344CB8AC3E}">
        <p14:creationId xmlns:p14="http://schemas.microsoft.com/office/powerpoint/2010/main" val="1323189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a:extLst>
              <a:ext uri="{FF2B5EF4-FFF2-40B4-BE49-F238E27FC236}">
                <a16:creationId xmlns:a16="http://schemas.microsoft.com/office/drawing/2014/main" id="{29285BFF-34F3-4949-AF7B-64B92B790CA7}"/>
              </a:ext>
            </a:extLst>
          </p:cNvPr>
          <p:cNvPicPr>
            <a:picLocks noChangeAspect="1"/>
          </p:cNvPicPr>
          <p:nvPr/>
        </p:nvPicPr>
        <p:blipFill>
          <a:blip r:embed="rId2"/>
          <a:stretch>
            <a:fillRect/>
          </a:stretch>
        </p:blipFill>
        <p:spPr>
          <a:xfrm>
            <a:off x="1219200" y="794227"/>
            <a:ext cx="2316108" cy="2526664"/>
          </a:xfrm>
          <a:prstGeom prst="rect">
            <a:avLst/>
          </a:prstGeom>
        </p:spPr>
      </p:pic>
      <p:pic>
        <p:nvPicPr>
          <p:cNvPr id="5" name="Imagine 4">
            <a:extLst>
              <a:ext uri="{FF2B5EF4-FFF2-40B4-BE49-F238E27FC236}">
                <a16:creationId xmlns:a16="http://schemas.microsoft.com/office/drawing/2014/main" id="{91B3EEF9-F913-41E1-8931-C448E9FCF4E3}"/>
              </a:ext>
            </a:extLst>
          </p:cNvPr>
          <p:cNvPicPr>
            <a:picLocks noChangeAspect="1"/>
          </p:cNvPicPr>
          <p:nvPr/>
        </p:nvPicPr>
        <p:blipFill>
          <a:blip r:embed="rId3"/>
          <a:stretch>
            <a:fillRect/>
          </a:stretch>
        </p:blipFill>
        <p:spPr>
          <a:xfrm>
            <a:off x="5843174" y="946709"/>
            <a:ext cx="5288652" cy="2141048"/>
          </a:xfrm>
          <a:prstGeom prst="rect">
            <a:avLst/>
          </a:prstGeom>
        </p:spPr>
      </p:pic>
      <p:sp>
        <p:nvSpPr>
          <p:cNvPr id="6" name="CasetăText 5">
            <a:extLst>
              <a:ext uri="{FF2B5EF4-FFF2-40B4-BE49-F238E27FC236}">
                <a16:creationId xmlns:a16="http://schemas.microsoft.com/office/drawing/2014/main" id="{3CDED5B7-566F-42B9-B25F-0196B1748A38}"/>
              </a:ext>
            </a:extLst>
          </p:cNvPr>
          <p:cNvSpPr txBox="1"/>
          <p:nvPr/>
        </p:nvSpPr>
        <p:spPr>
          <a:xfrm>
            <a:off x="2902226" y="3879574"/>
            <a:ext cx="6692348" cy="1938992"/>
          </a:xfrm>
          <a:prstGeom prst="rect">
            <a:avLst/>
          </a:prstGeom>
          <a:solidFill>
            <a:schemeClr val="accent1">
              <a:lumMod val="20000"/>
              <a:lumOff val="80000"/>
            </a:schemeClr>
          </a:solidFill>
        </p:spPr>
        <p:txBody>
          <a:bodyPr wrap="square" rtlCol="0">
            <a:spAutoFit/>
          </a:bodyPr>
          <a:lstStyle/>
          <a:p>
            <a:pPr algn="ctr"/>
            <a:r>
              <a:rPr lang="ro-RO" sz="4000" b="1" dirty="0"/>
              <a:t>Erasmus + ,,O șansă pentru fiecare”</a:t>
            </a:r>
          </a:p>
          <a:p>
            <a:pPr algn="ctr"/>
            <a:r>
              <a:rPr lang="ro-RO" sz="4000" b="1" dirty="0"/>
              <a:t>2020-1-RO01-KA101-078265</a:t>
            </a:r>
          </a:p>
        </p:txBody>
      </p:sp>
    </p:spTree>
    <p:extLst>
      <p:ext uri="{BB962C8B-B14F-4D97-AF65-F5344CB8AC3E}">
        <p14:creationId xmlns:p14="http://schemas.microsoft.com/office/powerpoint/2010/main" val="236855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tăText 12">
            <a:extLst>
              <a:ext uri="{FF2B5EF4-FFF2-40B4-BE49-F238E27FC236}">
                <a16:creationId xmlns:a16="http://schemas.microsoft.com/office/drawing/2014/main" id="{D1CC3EF3-5F0A-450F-891E-753420BFF0A3}"/>
              </a:ext>
            </a:extLst>
          </p:cNvPr>
          <p:cNvSpPr txBox="1"/>
          <p:nvPr/>
        </p:nvSpPr>
        <p:spPr>
          <a:xfrm>
            <a:off x="5160553" y="1379212"/>
            <a:ext cx="6042991" cy="3785652"/>
          </a:xfrm>
          <a:prstGeom prst="rect">
            <a:avLst/>
          </a:prstGeom>
          <a:noFill/>
        </p:spPr>
        <p:txBody>
          <a:bodyPr wrap="square">
            <a:spAutoFit/>
          </a:bodyPr>
          <a:lstStyle/>
          <a:p>
            <a:pPr algn="ctr"/>
            <a:endParaRPr lang="ro-RO" dirty="0"/>
          </a:p>
          <a:p>
            <a:pPr algn="ctr"/>
            <a:r>
              <a:rPr lang="ro-RO" sz="2400" b="1" dirty="0" err="1"/>
              <a:t>Soverato</a:t>
            </a:r>
            <a:r>
              <a:rPr lang="ro-RO" sz="2400" b="1" dirty="0"/>
              <a:t>-ITALIA</a:t>
            </a:r>
          </a:p>
          <a:p>
            <a:pPr algn="ctr"/>
            <a:r>
              <a:rPr lang="ro-RO" sz="2400" b="1" dirty="0"/>
              <a:t>5-12 SEPTEMBRIE 2021</a:t>
            </a:r>
          </a:p>
          <a:p>
            <a:pPr algn="ctr"/>
            <a:r>
              <a:rPr lang="ro-RO" sz="2400" b="1" dirty="0"/>
              <a:t>MEDIA EDUCATION +MEDIA LITERACY/DIGITAL STORY TELLING+VIDEOMAKING@SCHOOL+</a:t>
            </a:r>
            <a:br>
              <a:rPr lang="ro-RO" sz="2400" b="1" dirty="0"/>
            </a:br>
            <a:r>
              <a:rPr lang="ro-RO" sz="2400" b="1" dirty="0"/>
              <a:t>FIGHTING BULLYING AND FOSTER INCLUSION</a:t>
            </a:r>
            <a:br>
              <a:rPr lang="ro-RO" sz="2400" b="1" dirty="0"/>
            </a:br>
            <a:r>
              <a:rPr lang="ro-RO" sz="2400" b="1" dirty="0"/>
              <a:t> </a:t>
            </a:r>
            <a:br>
              <a:rPr lang="ro-RO" sz="2400" b="1" dirty="0"/>
            </a:br>
            <a:r>
              <a:rPr lang="ro-RO" dirty="0"/>
              <a:t> </a:t>
            </a:r>
            <a:br>
              <a:rPr lang="ro-RO" dirty="0"/>
            </a:br>
            <a:br>
              <a:rPr lang="ro-RO" dirty="0"/>
            </a:br>
            <a:endParaRPr lang="ro-RO" dirty="0"/>
          </a:p>
        </p:txBody>
      </p:sp>
      <p:pic>
        <p:nvPicPr>
          <p:cNvPr id="20" name="Imagine 19">
            <a:extLst>
              <a:ext uri="{FF2B5EF4-FFF2-40B4-BE49-F238E27FC236}">
                <a16:creationId xmlns:a16="http://schemas.microsoft.com/office/drawing/2014/main" id="{C93095E4-7657-4ECF-8033-58C71F6C5367}"/>
              </a:ext>
            </a:extLst>
          </p:cNvPr>
          <p:cNvPicPr>
            <a:picLocks noChangeAspect="1"/>
          </p:cNvPicPr>
          <p:nvPr/>
        </p:nvPicPr>
        <p:blipFill rotWithShape="1">
          <a:blip r:embed="rId2"/>
          <a:srcRect l="19396" r="43766" b="30947"/>
          <a:stretch/>
        </p:blipFill>
        <p:spPr>
          <a:xfrm>
            <a:off x="1183341" y="1062317"/>
            <a:ext cx="4491317" cy="4733365"/>
          </a:xfrm>
          <a:prstGeom prst="rect">
            <a:avLst/>
          </a:prstGeom>
        </p:spPr>
      </p:pic>
    </p:spTree>
    <p:extLst>
      <p:ext uri="{BB962C8B-B14F-4D97-AF65-F5344CB8AC3E}">
        <p14:creationId xmlns:p14="http://schemas.microsoft.com/office/powerpoint/2010/main" val="56261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 calcmode="lin" valueType="num">
                                      <p:cBhvr additive="base">
                                        <p:cTn id="1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 calcmode="lin" valueType="num">
                                      <p:cBhvr additive="base">
                                        <p:cTn id="2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45B7FDF8-5201-4DCE-97A3-90709B740341}"/>
              </a:ext>
            </a:extLst>
          </p:cNvPr>
          <p:cNvSpPr>
            <a:spLocks noGrp="1"/>
          </p:cNvSpPr>
          <p:nvPr>
            <p:ph type="title"/>
          </p:nvPr>
        </p:nvSpPr>
        <p:spPr>
          <a:xfrm>
            <a:off x="1683026" y="-92940"/>
            <a:ext cx="9100930" cy="1120845"/>
          </a:xfrm>
        </p:spPr>
        <p:txBody>
          <a:bodyPr/>
          <a:lstStyle/>
          <a:p>
            <a:pPr algn="ctr"/>
            <a:r>
              <a:rPr lang="ro-RO" b="1" dirty="0"/>
              <a:t>COMUNICARE</a:t>
            </a:r>
          </a:p>
        </p:txBody>
      </p:sp>
      <p:pic>
        <p:nvPicPr>
          <p:cNvPr id="5" name="Imagine 4">
            <a:extLst>
              <a:ext uri="{FF2B5EF4-FFF2-40B4-BE49-F238E27FC236}">
                <a16:creationId xmlns:a16="http://schemas.microsoft.com/office/drawing/2014/main" id="{B0EC6993-4095-47DE-95C6-6E58219CD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62" y="3610957"/>
            <a:ext cx="3964501" cy="2662777"/>
          </a:xfrm>
          <a:prstGeom prst="rect">
            <a:avLst/>
          </a:prstGeom>
        </p:spPr>
      </p:pic>
      <p:pic>
        <p:nvPicPr>
          <p:cNvPr id="6" name="Imagine 5">
            <a:extLst>
              <a:ext uri="{FF2B5EF4-FFF2-40B4-BE49-F238E27FC236}">
                <a16:creationId xmlns:a16="http://schemas.microsoft.com/office/drawing/2014/main" id="{49A0D14C-6B35-48B2-8BA7-907EC075BB1F}"/>
              </a:ext>
            </a:extLst>
          </p:cNvPr>
          <p:cNvPicPr>
            <a:picLocks noChangeAspect="1"/>
          </p:cNvPicPr>
          <p:nvPr/>
        </p:nvPicPr>
        <p:blipFill>
          <a:blip r:embed="rId3"/>
          <a:stretch>
            <a:fillRect/>
          </a:stretch>
        </p:blipFill>
        <p:spPr>
          <a:xfrm>
            <a:off x="251791" y="467483"/>
            <a:ext cx="3741072" cy="2805804"/>
          </a:xfrm>
          <a:prstGeom prst="rect">
            <a:avLst/>
          </a:prstGeom>
        </p:spPr>
      </p:pic>
      <p:sp>
        <p:nvSpPr>
          <p:cNvPr id="7" name="CasetăText 6">
            <a:extLst>
              <a:ext uri="{FF2B5EF4-FFF2-40B4-BE49-F238E27FC236}">
                <a16:creationId xmlns:a16="http://schemas.microsoft.com/office/drawing/2014/main" id="{AEB43328-62F3-437E-A305-E9DCEB9FD392}"/>
              </a:ext>
            </a:extLst>
          </p:cNvPr>
          <p:cNvSpPr txBox="1"/>
          <p:nvPr/>
        </p:nvSpPr>
        <p:spPr>
          <a:xfrm>
            <a:off x="3992863" y="610136"/>
            <a:ext cx="7722059" cy="6001643"/>
          </a:xfrm>
          <a:prstGeom prst="rect">
            <a:avLst/>
          </a:prstGeom>
          <a:noFill/>
        </p:spPr>
        <p:txBody>
          <a:bodyPr wrap="square" rtlCol="0">
            <a:spAutoFit/>
          </a:bodyPr>
          <a:lstStyle/>
          <a:p>
            <a:pPr algn="l" fontAlgn="base"/>
            <a:r>
              <a:rPr lang="ro-RO" sz="1600" b="0" i="0" dirty="0">
                <a:solidFill>
                  <a:srgbClr val="666666"/>
                </a:solidFill>
                <a:effectLst/>
              </a:rPr>
              <a:t>Definirea conceptului de ”comunicare” implică o serie de dificultăți din cauza diverselor modalități de abordare a acestuia. Fiecare autor a încercat să ofere definiția pe care el o considera potrivită.</a:t>
            </a:r>
          </a:p>
          <a:p>
            <a:pPr algn="l" fontAlgn="base"/>
            <a:r>
              <a:rPr lang="ro-RO" sz="1600" b="0" i="0" dirty="0">
                <a:solidFill>
                  <a:srgbClr val="666666"/>
                </a:solidFill>
                <a:effectLst/>
              </a:rPr>
              <a:t>De exemplu, C. </a:t>
            </a:r>
            <a:r>
              <a:rPr lang="ro-RO" sz="1600" b="0" i="0" dirty="0" err="1">
                <a:solidFill>
                  <a:srgbClr val="666666"/>
                </a:solidFill>
                <a:effectLst/>
              </a:rPr>
              <a:t>Hovland</a:t>
            </a:r>
            <a:r>
              <a:rPr lang="ro-RO" sz="1600" b="0" i="0" dirty="0">
                <a:solidFill>
                  <a:srgbClr val="666666"/>
                </a:solidFill>
                <a:effectLst/>
              </a:rPr>
              <a:t>, </a:t>
            </a:r>
            <a:r>
              <a:rPr lang="ro-RO" sz="1600" b="0" i="0" dirty="0" err="1">
                <a:solidFill>
                  <a:srgbClr val="666666"/>
                </a:solidFill>
                <a:effectLst/>
              </a:rPr>
              <a:t>I.Janis</a:t>
            </a:r>
            <a:r>
              <a:rPr lang="ro-RO" sz="1600" b="0" i="0" dirty="0">
                <a:solidFill>
                  <a:srgbClr val="666666"/>
                </a:solidFill>
                <a:effectLst/>
              </a:rPr>
              <a:t> și H. </a:t>
            </a:r>
            <a:r>
              <a:rPr lang="ro-RO" sz="1600" b="0" i="0" dirty="0" err="1">
                <a:solidFill>
                  <a:srgbClr val="666666"/>
                </a:solidFill>
                <a:effectLst/>
              </a:rPr>
              <a:t>Kelley</a:t>
            </a:r>
            <a:r>
              <a:rPr lang="ro-RO" sz="1600" b="0" i="0" dirty="0">
                <a:solidFill>
                  <a:srgbClr val="666666"/>
                </a:solidFill>
                <a:effectLst/>
              </a:rPr>
              <a:t> definesc comunicarea astfel: ”un proces prin care un individ (comunicatorul) transmite stimuli (de obicei verbali) cu scopul de a schimba comportarea altor indivizi (auditoriul)”.</a:t>
            </a:r>
          </a:p>
          <a:p>
            <a:pPr algn="l" fontAlgn="base"/>
            <a:r>
              <a:rPr lang="ro-RO" sz="1600" b="0" i="0" dirty="0" err="1">
                <a:solidFill>
                  <a:srgbClr val="666666"/>
                </a:solidFill>
                <a:effectLst/>
              </a:rPr>
              <a:t>Definția</a:t>
            </a:r>
            <a:r>
              <a:rPr lang="ro-RO" sz="1600" b="0" i="0" dirty="0">
                <a:solidFill>
                  <a:srgbClr val="666666"/>
                </a:solidFill>
                <a:effectLst/>
              </a:rPr>
              <a:t> oferită de Denis </a:t>
            </a:r>
            <a:r>
              <a:rPr lang="ro-RO" sz="1600" b="0" i="0" dirty="0" err="1">
                <a:solidFill>
                  <a:srgbClr val="666666"/>
                </a:solidFill>
                <a:effectLst/>
              </a:rPr>
              <a:t>McQuail</a:t>
            </a:r>
            <a:r>
              <a:rPr lang="ro-RO" sz="1600" b="0" i="0" dirty="0">
                <a:solidFill>
                  <a:srgbClr val="666666"/>
                </a:solidFill>
                <a:effectLst/>
              </a:rPr>
              <a:t>: ”comunicarea este transmiterea informațiilor, ideilor și atitudinilor sau emoțiilor de la o persoană la altă persoană sau de la un grup la altul, în mod esențial prin intermediul simbolurilor. Comunicarea are loc ori de câte ori un sistem, sursă, influențează un alt sistem, destinatarul, prin utilizarea diverselor simboluri transmise prin canalul care leagă cele două sisteme.”</a:t>
            </a:r>
          </a:p>
          <a:p>
            <a:pPr algn="l" fontAlgn="base"/>
            <a:r>
              <a:rPr lang="ro-RO" sz="1600" b="0" i="0" dirty="0">
                <a:solidFill>
                  <a:srgbClr val="666666"/>
                </a:solidFill>
                <a:effectLst/>
              </a:rPr>
              <a:t>Robert Craig consideră că, cercetarea și teoretizarea comunicării sunt marcate de șapte tradiții. Acestea prezintă asemănări în ceea ce privește conținutul teoriei comunicării și diferențe în modul de abordare a domeniului. Aceste tradiții sunt:</a:t>
            </a:r>
          </a:p>
          <a:p>
            <a:pPr algn="l" fontAlgn="base">
              <a:buFont typeface="Arial" panose="020B0604020202020204" pitchFamily="34" charset="0"/>
              <a:buChar char="•"/>
            </a:pPr>
            <a:r>
              <a:rPr lang="ro-RO" sz="1600" b="0" i="0" dirty="0">
                <a:solidFill>
                  <a:srgbClr val="666666"/>
                </a:solidFill>
                <a:effectLst/>
              </a:rPr>
              <a:t>retorică – teoretizează comunicarea ca fiind arta practică a discursului;</a:t>
            </a:r>
          </a:p>
          <a:p>
            <a:pPr algn="l" fontAlgn="base">
              <a:buFont typeface="Arial" panose="020B0604020202020204" pitchFamily="34" charset="0"/>
              <a:buChar char="•"/>
            </a:pPr>
            <a:r>
              <a:rPr lang="ro-RO" sz="1600" b="0" i="0" dirty="0">
                <a:solidFill>
                  <a:srgbClr val="666666"/>
                </a:solidFill>
                <a:effectLst/>
              </a:rPr>
              <a:t>semiotică – vede comunicarea ca mediere </a:t>
            </a:r>
            <a:r>
              <a:rPr lang="ro-RO" sz="1600" b="0" i="0" dirty="0" err="1">
                <a:solidFill>
                  <a:srgbClr val="666666"/>
                </a:solidFill>
                <a:effectLst/>
              </a:rPr>
              <a:t>intersubiectivă</a:t>
            </a:r>
            <a:r>
              <a:rPr lang="ro-RO" sz="1600" b="0" i="0" dirty="0">
                <a:solidFill>
                  <a:srgbClr val="666666"/>
                </a:solidFill>
                <a:effectLst/>
              </a:rPr>
              <a:t> cu ajutorul semnelor;</a:t>
            </a:r>
          </a:p>
          <a:p>
            <a:pPr algn="l" fontAlgn="base">
              <a:buFont typeface="Arial" panose="020B0604020202020204" pitchFamily="34" charset="0"/>
              <a:buChar char="•"/>
            </a:pPr>
            <a:r>
              <a:rPr lang="ro-RO" sz="1600" b="0" i="0" dirty="0">
                <a:solidFill>
                  <a:srgbClr val="666666"/>
                </a:solidFill>
                <a:effectLst/>
              </a:rPr>
              <a:t>fenomenologică – comunicarea este teoretizarea experienței diferenței și dialogului;</a:t>
            </a:r>
          </a:p>
          <a:p>
            <a:pPr algn="l" fontAlgn="base">
              <a:buFont typeface="Arial" panose="020B0604020202020204" pitchFamily="34" charset="0"/>
              <a:buChar char="•"/>
            </a:pPr>
            <a:r>
              <a:rPr lang="ro-RO" sz="1600" b="0" i="0" dirty="0">
                <a:solidFill>
                  <a:srgbClr val="666666"/>
                </a:solidFill>
                <a:effectLst/>
              </a:rPr>
              <a:t>cibernetică – comunicarea apare ca un proces informațional;</a:t>
            </a:r>
          </a:p>
          <a:p>
            <a:pPr algn="l" fontAlgn="base">
              <a:buFont typeface="Arial" panose="020B0604020202020204" pitchFamily="34" charset="0"/>
              <a:buChar char="•"/>
            </a:pPr>
            <a:r>
              <a:rPr lang="ro-RO" sz="1600" b="0" i="0" dirty="0" err="1">
                <a:solidFill>
                  <a:srgbClr val="666666"/>
                </a:solidFill>
                <a:effectLst/>
              </a:rPr>
              <a:t>socio</a:t>
            </a:r>
            <a:r>
              <a:rPr lang="ro-RO" sz="1600" b="0" i="0" dirty="0">
                <a:solidFill>
                  <a:srgbClr val="666666"/>
                </a:solidFill>
                <a:effectLst/>
              </a:rPr>
              <a:t> – psihologică (sau a psihologiei sociale) – teoretizează comunicarea ca proces al expresiei, interacțiunii și influenței ei;</a:t>
            </a:r>
          </a:p>
          <a:p>
            <a:pPr algn="l" fontAlgn="base">
              <a:buFont typeface="Arial" panose="020B0604020202020204" pitchFamily="34" charset="0"/>
              <a:buChar char="•"/>
            </a:pPr>
            <a:r>
              <a:rPr lang="ro-RO" sz="1600" b="0" i="0" dirty="0" err="1">
                <a:solidFill>
                  <a:srgbClr val="666666"/>
                </a:solidFill>
                <a:effectLst/>
              </a:rPr>
              <a:t>socio</a:t>
            </a:r>
            <a:r>
              <a:rPr lang="ro-RO" sz="1600" b="0" i="0" dirty="0">
                <a:solidFill>
                  <a:srgbClr val="666666"/>
                </a:solidFill>
                <a:effectLst/>
              </a:rPr>
              <a:t> – culturală – comunicarea apare ca proces simbolic ce produce și reproduce modelele socioculturale împărtășite;</a:t>
            </a:r>
          </a:p>
          <a:p>
            <a:pPr algn="l" fontAlgn="base">
              <a:buFont typeface="Arial" panose="020B0604020202020204" pitchFamily="34" charset="0"/>
              <a:buChar char="•"/>
            </a:pPr>
            <a:r>
              <a:rPr lang="ro-RO" sz="1600" b="0" i="0" dirty="0">
                <a:solidFill>
                  <a:srgbClr val="666666"/>
                </a:solidFill>
                <a:effectLst/>
              </a:rPr>
              <a:t>critică – consideră apariția comunicării autentice ca fiind doar în procesul reflecției discursive.</a:t>
            </a:r>
          </a:p>
        </p:txBody>
      </p:sp>
    </p:spTree>
    <p:extLst>
      <p:ext uri="{BB962C8B-B14F-4D97-AF65-F5344CB8AC3E}">
        <p14:creationId xmlns:p14="http://schemas.microsoft.com/office/powerpoint/2010/main" val="395913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additive="base">
                                        <p:cTn id="2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 calcmode="lin" valueType="num">
                                      <p:cBhvr additive="base">
                                        <p:cTn id="3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 calcmode="lin" valueType="num">
                                      <p:cBhvr additive="base">
                                        <p:cTn id="3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anim calcmode="lin" valueType="num">
                                      <p:cBhvr additive="base">
                                        <p:cTn id="4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 calcmode="lin" valueType="num">
                                      <p:cBhvr additive="base">
                                        <p:cTn id="45"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5" end="5"/>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 calcmode="lin" valueType="num">
                                      <p:cBhvr additive="base">
                                        <p:cTn id="4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6" end="6"/>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7">
                                            <p:txEl>
                                              <p:pRg st="7" end="7"/>
                                            </p:txEl>
                                          </p:spTgt>
                                        </p:tgtEl>
                                        <p:attrNameLst>
                                          <p:attrName>style.visibility</p:attrName>
                                        </p:attrNameLst>
                                      </p:cBhvr>
                                      <p:to>
                                        <p:strVal val="visible"/>
                                      </p:to>
                                    </p:set>
                                    <p:anim calcmode="lin" valueType="num">
                                      <p:cBhvr additive="base">
                                        <p:cTn id="5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7" end="7"/>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7">
                                            <p:txEl>
                                              <p:pRg st="8" end="8"/>
                                            </p:txEl>
                                          </p:spTgt>
                                        </p:tgtEl>
                                        <p:attrNameLst>
                                          <p:attrName>style.visibility</p:attrName>
                                        </p:attrNameLst>
                                      </p:cBhvr>
                                      <p:to>
                                        <p:strVal val="visible"/>
                                      </p:to>
                                    </p:set>
                                    <p:anim calcmode="lin" valueType="num">
                                      <p:cBhvr additive="base">
                                        <p:cTn id="57"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7">
                                            <p:txEl>
                                              <p:pRg st="8" end="8"/>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7">
                                            <p:txEl>
                                              <p:pRg st="9" end="9"/>
                                            </p:txEl>
                                          </p:spTgt>
                                        </p:tgtEl>
                                        <p:attrNameLst>
                                          <p:attrName>style.visibility</p:attrName>
                                        </p:attrNameLst>
                                      </p:cBhvr>
                                      <p:to>
                                        <p:strVal val="visible"/>
                                      </p:to>
                                    </p:set>
                                    <p:anim calcmode="lin" valueType="num">
                                      <p:cBhvr additive="base">
                                        <p:cTn id="61"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9" end="9"/>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7">
                                            <p:txEl>
                                              <p:pRg st="10" end="10"/>
                                            </p:txEl>
                                          </p:spTgt>
                                        </p:tgtEl>
                                        <p:attrNameLst>
                                          <p:attrName>style.visibility</p:attrName>
                                        </p:attrNameLst>
                                      </p:cBhvr>
                                      <p:to>
                                        <p:strVal val="visible"/>
                                      </p:to>
                                    </p:set>
                                    <p:anim calcmode="lin" valueType="num">
                                      <p:cBhvr additive="base">
                                        <p:cTn id="65"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a:extLst>
              <a:ext uri="{FF2B5EF4-FFF2-40B4-BE49-F238E27FC236}">
                <a16:creationId xmlns:a16="http://schemas.microsoft.com/office/drawing/2014/main" id="{5354FB04-477A-4A8B-B341-B908BC6F2585}"/>
              </a:ext>
            </a:extLst>
          </p:cNvPr>
          <p:cNvPicPr>
            <a:picLocks noChangeAspect="1"/>
          </p:cNvPicPr>
          <p:nvPr/>
        </p:nvPicPr>
        <p:blipFill>
          <a:blip r:embed="rId2"/>
          <a:stretch>
            <a:fillRect/>
          </a:stretch>
        </p:blipFill>
        <p:spPr>
          <a:xfrm>
            <a:off x="572327" y="593655"/>
            <a:ext cx="3125029" cy="1655133"/>
          </a:xfrm>
          <a:prstGeom prst="rect">
            <a:avLst/>
          </a:prstGeom>
        </p:spPr>
      </p:pic>
      <p:sp>
        <p:nvSpPr>
          <p:cNvPr id="5" name="CasetăText 4">
            <a:extLst>
              <a:ext uri="{FF2B5EF4-FFF2-40B4-BE49-F238E27FC236}">
                <a16:creationId xmlns:a16="http://schemas.microsoft.com/office/drawing/2014/main" id="{742E9157-CFCC-4FDD-A93E-206183B77562}"/>
              </a:ext>
            </a:extLst>
          </p:cNvPr>
          <p:cNvSpPr txBox="1"/>
          <p:nvPr/>
        </p:nvSpPr>
        <p:spPr>
          <a:xfrm>
            <a:off x="728870" y="2146853"/>
            <a:ext cx="10890803" cy="3970318"/>
          </a:xfrm>
          <a:prstGeom prst="rect">
            <a:avLst/>
          </a:prstGeom>
          <a:noFill/>
        </p:spPr>
        <p:txBody>
          <a:bodyPr wrap="square" rtlCol="0">
            <a:spAutoFit/>
          </a:bodyPr>
          <a:lstStyle/>
          <a:p>
            <a:r>
              <a:rPr lang="ro-RO" dirty="0"/>
              <a:t>Comunicarea interpersonală stă la baza comunicării umane. Aceasta cuprinde interacțiuni prin care partenerii exercită o influență reciprocă asupra comportamentelor lor. Caracterul </a:t>
            </a:r>
            <a:r>
              <a:rPr lang="ro-RO" dirty="0" err="1"/>
              <a:t>interacțional</a:t>
            </a:r>
            <a:r>
              <a:rPr lang="ro-RO" dirty="0"/>
              <a:t> al comunicării interpersonale presupune faptul că, în momentul unei comunicări interindividuale personale, acționează asupra comportamentelor lor în mod reciproc. Individul este o ființă socială, are nevoie să se raporteze la ceilalți pentru a se descoperi pe sine și pentru a-și fixa propriul sistem de valori. Pentru a-și putea construi o imagine de sine, el trebuie să înțeleagă cine este el cu adevărat, cum se vede el și cum este perceput de către ceilalți.</a:t>
            </a:r>
          </a:p>
          <a:p>
            <a:endParaRPr lang="ro-RO" dirty="0"/>
          </a:p>
          <a:p>
            <a:r>
              <a:rPr lang="ro-RO" dirty="0"/>
              <a:t>De asemenea, comunicarea interpersonală poate fi definită ca un proces </a:t>
            </a:r>
            <a:r>
              <a:rPr lang="ro-RO" dirty="0" err="1"/>
              <a:t>psiho</a:t>
            </a:r>
            <a:r>
              <a:rPr lang="ro-RO" dirty="0"/>
              <a:t>-social în care cel puțin doi indivizi dezvăluie informații, emoții, gânduri și experiențe. O comunicare interpersonală bună duce la </a:t>
            </a:r>
            <a:r>
              <a:rPr lang="ro-RO" dirty="0" err="1"/>
              <a:t>apriția</a:t>
            </a:r>
            <a:r>
              <a:rPr lang="ro-RO" dirty="0"/>
              <a:t> unor relații profunde, semnificative și satisfăcătoare. Pe de altă parte, modelele greșite de comunicare duc la apariția unei game mari de probleme personale și interpersonale.</a:t>
            </a:r>
          </a:p>
          <a:p>
            <a:endParaRPr lang="ro-RO" dirty="0"/>
          </a:p>
          <a:p>
            <a:r>
              <a:rPr lang="ro-RO" dirty="0"/>
              <a:t>Comunicarea îndeplinește una dintre nevoile psihologice fundamentale ale ființei umane, este vorba despre nevoia de interacțiune.</a:t>
            </a:r>
          </a:p>
        </p:txBody>
      </p:sp>
      <p:sp>
        <p:nvSpPr>
          <p:cNvPr id="6" name="CasetăText 5">
            <a:extLst>
              <a:ext uri="{FF2B5EF4-FFF2-40B4-BE49-F238E27FC236}">
                <a16:creationId xmlns:a16="http://schemas.microsoft.com/office/drawing/2014/main" id="{666C473A-0F59-4E41-88BD-9CA9BA6571F0}"/>
              </a:ext>
            </a:extLst>
          </p:cNvPr>
          <p:cNvSpPr txBox="1"/>
          <p:nvPr/>
        </p:nvSpPr>
        <p:spPr>
          <a:xfrm>
            <a:off x="4545496" y="808383"/>
            <a:ext cx="6268278" cy="584775"/>
          </a:xfrm>
          <a:prstGeom prst="rect">
            <a:avLst/>
          </a:prstGeom>
          <a:noFill/>
        </p:spPr>
        <p:txBody>
          <a:bodyPr wrap="square" rtlCol="0">
            <a:spAutoFit/>
          </a:bodyPr>
          <a:lstStyle/>
          <a:p>
            <a:r>
              <a:rPr lang="ro-RO" sz="3200" b="1" dirty="0"/>
              <a:t>Comunicarea interpersonală </a:t>
            </a:r>
          </a:p>
        </p:txBody>
      </p:sp>
    </p:spTree>
    <p:extLst>
      <p:ext uri="{BB962C8B-B14F-4D97-AF65-F5344CB8AC3E}">
        <p14:creationId xmlns:p14="http://schemas.microsoft.com/office/powerpoint/2010/main" val="140836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1F952F25-FBEA-4457-9C70-FE52C8320B62}"/>
              </a:ext>
            </a:extLst>
          </p:cNvPr>
          <p:cNvSpPr>
            <a:spLocks noGrp="1"/>
          </p:cNvSpPr>
          <p:nvPr>
            <p:ph type="title"/>
          </p:nvPr>
        </p:nvSpPr>
        <p:spPr>
          <a:xfrm>
            <a:off x="838200" y="404882"/>
            <a:ext cx="10515600" cy="1325563"/>
          </a:xfrm>
        </p:spPr>
        <p:txBody>
          <a:bodyPr/>
          <a:lstStyle/>
          <a:p>
            <a:pPr algn="ctr"/>
            <a:r>
              <a:rPr lang="ro-RO" b="1" dirty="0"/>
              <a:t>Comunicarea digitală</a:t>
            </a:r>
          </a:p>
        </p:txBody>
      </p:sp>
      <p:pic>
        <p:nvPicPr>
          <p:cNvPr id="4" name="Substituent conținut 3">
            <a:extLst>
              <a:ext uri="{FF2B5EF4-FFF2-40B4-BE49-F238E27FC236}">
                <a16:creationId xmlns:a16="http://schemas.microsoft.com/office/drawing/2014/main" id="{34C496AD-11B5-4661-8075-9DCFB3E723CE}"/>
              </a:ext>
            </a:extLst>
          </p:cNvPr>
          <p:cNvPicPr>
            <a:picLocks noGrp="1" noChangeAspect="1"/>
          </p:cNvPicPr>
          <p:nvPr>
            <p:ph idx="1"/>
          </p:nvPr>
        </p:nvPicPr>
        <p:blipFill>
          <a:blip r:embed="rId2"/>
          <a:stretch>
            <a:fillRect/>
          </a:stretch>
        </p:blipFill>
        <p:spPr>
          <a:xfrm>
            <a:off x="608542" y="2175974"/>
            <a:ext cx="4451119" cy="3338339"/>
          </a:xfrm>
          <a:prstGeom prst="rect">
            <a:avLst/>
          </a:prstGeom>
        </p:spPr>
      </p:pic>
      <p:sp>
        <p:nvSpPr>
          <p:cNvPr id="5" name="CasetăText 4">
            <a:extLst>
              <a:ext uri="{FF2B5EF4-FFF2-40B4-BE49-F238E27FC236}">
                <a16:creationId xmlns:a16="http://schemas.microsoft.com/office/drawing/2014/main" id="{4202997C-D361-4FCC-9854-A0A997582C3B}"/>
              </a:ext>
            </a:extLst>
          </p:cNvPr>
          <p:cNvSpPr txBox="1"/>
          <p:nvPr/>
        </p:nvSpPr>
        <p:spPr>
          <a:xfrm>
            <a:off x="5289319" y="1444487"/>
            <a:ext cx="5446643" cy="4801314"/>
          </a:xfrm>
          <a:prstGeom prst="rect">
            <a:avLst/>
          </a:prstGeom>
          <a:noFill/>
        </p:spPr>
        <p:txBody>
          <a:bodyPr wrap="square" rtlCol="0">
            <a:spAutoFit/>
          </a:bodyPr>
          <a:lstStyle/>
          <a:p>
            <a:pPr algn="l"/>
            <a:r>
              <a:rPr lang="ro-RO" b="0" i="0" dirty="0">
                <a:solidFill>
                  <a:srgbClr val="202122"/>
                </a:solidFill>
                <a:effectLst/>
                <a:latin typeface="Arial" panose="020B0604020202020204" pitchFamily="34" charset="0"/>
              </a:rPr>
              <a:t>În ultimul deceniu, online-</a:t>
            </a:r>
            <a:r>
              <a:rPr lang="ro-RO" b="0" i="0" dirty="0" err="1">
                <a:solidFill>
                  <a:srgbClr val="202122"/>
                </a:solidFill>
                <a:effectLst/>
                <a:latin typeface="Arial" panose="020B0604020202020204" pitchFamily="34" charset="0"/>
              </a:rPr>
              <a:t>ul</a:t>
            </a:r>
            <a:r>
              <a:rPr lang="ro-RO" b="0" i="0" dirty="0">
                <a:solidFill>
                  <a:srgbClr val="202122"/>
                </a:solidFill>
                <a:effectLst/>
                <a:latin typeface="Arial" panose="020B0604020202020204" pitchFamily="34" charset="0"/>
              </a:rPr>
              <a:t> a început să însemne mai mult decât web design, deși de aici pleacă totul, de la un site profesionist. Online-</a:t>
            </a:r>
            <a:r>
              <a:rPr lang="ro-RO" b="0" i="0" dirty="0" err="1">
                <a:solidFill>
                  <a:srgbClr val="202122"/>
                </a:solidFill>
                <a:effectLst/>
                <a:latin typeface="Arial" panose="020B0604020202020204" pitchFamily="34" charset="0"/>
              </a:rPr>
              <a:t>ul</a:t>
            </a:r>
            <a:r>
              <a:rPr lang="ro-RO" b="0" i="0" dirty="0">
                <a:solidFill>
                  <a:srgbClr val="202122"/>
                </a:solidFill>
                <a:effectLst/>
                <a:latin typeface="Arial" panose="020B0604020202020204" pitchFamily="34" charset="0"/>
              </a:rPr>
              <a:t> a început să însemne un dialog continuu între oameni, o permanentă ocazie de oferire a unui feedback față de orice informație ne este pusă la dispoziție.</a:t>
            </a:r>
          </a:p>
          <a:p>
            <a:pPr algn="l"/>
            <a:r>
              <a:rPr lang="ro-RO" b="0" i="0" dirty="0">
                <a:solidFill>
                  <a:srgbClr val="202122"/>
                </a:solidFill>
                <a:effectLst/>
                <a:latin typeface="Arial" panose="020B0604020202020204" pitchFamily="34" charset="0"/>
              </a:rPr>
              <a:t>În această eră </a:t>
            </a:r>
            <a:r>
              <a:rPr lang="ro-RO" b="1" i="0" dirty="0">
                <a:solidFill>
                  <a:srgbClr val="202122"/>
                </a:solidFill>
                <a:effectLst/>
                <a:latin typeface="Arial" panose="020B0604020202020204" pitchFamily="34" charset="0"/>
              </a:rPr>
              <a:t>rețelele sociale</a:t>
            </a:r>
            <a:r>
              <a:rPr lang="ro-RO" b="0" i="0" dirty="0">
                <a:solidFill>
                  <a:srgbClr val="202122"/>
                </a:solidFill>
                <a:effectLst/>
                <a:latin typeface="Arial" panose="020B0604020202020204" pitchFamily="34" charset="0"/>
              </a:rPr>
              <a:t> au câștigat teren incredibil de mult. Toate acestea s-au întâmplat dintr-o rațiune destul de simplă: ele permit elementul surpriză și-l încadrează perfect în context, fie că scopul comunicării este strict informativ, fie că face referire la promovare. Rețelele sociale sunt încoronate ca regine ale interactivității.</a:t>
            </a:r>
          </a:p>
          <a:p>
            <a:pPr algn="l"/>
            <a:r>
              <a:rPr lang="ro-RO" b="0" i="0" dirty="0">
                <a:solidFill>
                  <a:srgbClr val="202122"/>
                </a:solidFill>
                <a:effectLst/>
                <a:latin typeface="Arial" panose="020B0604020202020204" pitchFamily="34" charset="0"/>
              </a:rPr>
              <a:t>De la site-uri în HTML și web design ajungem, așadar, la Facebook, </a:t>
            </a:r>
            <a:r>
              <a:rPr lang="ro-RO" b="0" i="0" dirty="0" err="1">
                <a:solidFill>
                  <a:srgbClr val="202122"/>
                </a:solidFill>
                <a:effectLst/>
                <a:latin typeface="Arial" panose="020B0604020202020204" pitchFamily="34" charset="0"/>
              </a:rPr>
              <a:t>Twitter</a:t>
            </a:r>
            <a:r>
              <a:rPr lang="ro-RO" b="0" i="0" dirty="0">
                <a:solidFill>
                  <a:srgbClr val="202122"/>
                </a:solidFill>
                <a:effectLst/>
                <a:latin typeface="Arial" panose="020B0604020202020204" pitchFamily="34" charset="0"/>
              </a:rPr>
              <a:t>, </a:t>
            </a:r>
            <a:r>
              <a:rPr lang="ro-RO" b="0" i="0" dirty="0" err="1">
                <a:solidFill>
                  <a:srgbClr val="202122"/>
                </a:solidFill>
                <a:effectLst/>
                <a:latin typeface="Arial" panose="020B0604020202020204" pitchFamily="34" charset="0"/>
              </a:rPr>
              <a:t>Instagram</a:t>
            </a:r>
            <a:r>
              <a:rPr lang="ro-RO" b="0" i="0" dirty="0">
                <a:solidFill>
                  <a:srgbClr val="202122"/>
                </a:solidFill>
                <a:effectLst/>
                <a:latin typeface="Arial" panose="020B0604020202020204" pitchFamily="34" charset="0"/>
              </a:rPr>
              <a:t> și la un nou mod de a comunica.</a:t>
            </a:r>
          </a:p>
        </p:txBody>
      </p:sp>
    </p:spTree>
    <p:extLst>
      <p:ext uri="{BB962C8B-B14F-4D97-AF65-F5344CB8AC3E}">
        <p14:creationId xmlns:p14="http://schemas.microsoft.com/office/powerpoint/2010/main" val="366003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additive="base">
                                        <p:cTn id="2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tăText 4">
            <a:extLst>
              <a:ext uri="{FF2B5EF4-FFF2-40B4-BE49-F238E27FC236}">
                <a16:creationId xmlns:a16="http://schemas.microsoft.com/office/drawing/2014/main" id="{C1C421DC-568A-42A3-BD71-D14A169F4DCE}"/>
              </a:ext>
            </a:extLst>
          </p:cNvPr>
          <p:cNvSpPr txBox="1"/>
          <p:nvPr/>
        </p:nvSpPr>
        <p:spPr>
          <a:xfrm>
            <a:off x="4545494" y="751344"/>
            <a:ext cx="7036905" cy="5355312"/>
          </a:xfrm>
          <a:prstGeom prst="rect">
            <a:avLst/>
          </a:prstGeom>
          <a:noFill/>
        </p:spPr>
        <p:txBody>
          <a:bodyPr wrap="square">
            <a:spAutoFit/>
          </a:bodyPr>
          <a:lstStyle/>
          <a:p>
            <a:r>
              <a:rPr lang="ro-RO" dirty="0"/>
              <a:t>Fenomenul </a:t>
            </a:r>
            <a:r>
              <a:rPr lang="ro-RO" dirty="0" err="1"/>
              <a:t>fake</a:t>
            </a:r>
            <a:r>
              <a:rPr lang="ro-RO" dirty="0"/>
              <a:t> </a:t>
            </a:r>
            <a:r>
              <a:rPr lang="ro-RO" dirty="0" err="1"/>
              <a:t>news</a:t>
            </a:r>
            <a:r>
              <a:rPr lang="ro-RO" dirty="0"/>
              <a:t> este la fel de vechi precum sunt </a:t>
            </a:r>
            <a:r>
              <a:rPr lang="ro-RO" dirty="0" err="1"/>
              <a:t>ştirile</a:t>
            </a:r>
            <a:r>
              <a:rPr lang="ro-RO" dirty="0"/>
              <a:t>, doar că de-a lungul</a:t>
            </a:r>
          </a:p>
          <a:p>
            <a:r>
              <a:rPr lang="ro-RO" dirty="0"/>
              <a:t>timpul i-au fost atribuite diferite denumiri - zvon, diversiune, dezinformare, propagandă.</a:t>
            </a:r>
          </a:p>
          <a:p>
            <a:r>
              <a:rPr lang="ro-RO" dirty="0"/>
              <a:t>Însă este evident </a:t>
            </a:r>
            <a:r>
              <a:rPr lang="ro-RO" dirty="0" err="1"/>
              <a:t>şi</a:t>
            </a:r>
            <a:r>
              <a:rPr lang="ro-RO" dirty="0"/>
              <a:t> trebuie admis faptul că amploarea fenomenului </a:t>
            </a:r>
            <a:r>
              <a:rPr lang="ro-RO" dirty="0" err="1"/>
              <a:t>şi</a:t>
            </a:r>
            <a:r>
              <a:rPr lang="ro-RO" dirty="0"/>
              <a:t> dobândirea de</a:t>
            </a:r>
          </a:p>
          <a:p>
            <a:r>
              <a:rPr lang="ro-RO" dirty="0"/>
              <a:t>multiple </a:t>
            </a:r>
            <a:r>
              <a:rPr lang="ro-RO" dirty="0" err="1"/>
              <a:t>valenţe</a:t>
            </a:r>
            <a:r>
              <a:rPr lang="ro-RO" dirty="0"/>
              <a:t> (din punctul de vedere al obiectivelor) au avut trenduri ascendente</a:t>
            </a:r>
          </a:p>
          <a:p>
            <a:r>
              <a:rPr lang="ro-RO" dirty="0"/>
              <a:t>odată cu dezvoltarea tehnologică </a:t>
            </a:r>
            <a:r>
              <a:rPr lang="ro-RO" dirty="0" err="1"/>
              <a:t>şi</a:t>
            </a:r>
            <a:r>
              <a:rPr lang="ro-RO" dirty="0"/>
              <a:t> diversificarea </a:t>
            </a:r>
            <a:r>
              <a:rPr lang="ro-RO" dirty="0" err="1"/>
              <a:t>modalităţilor</a:t>
            </a:r>
            <a:r>
              <a:rPr lang="ro-RO" dirty="0"/>
              <a:t> de comunicare în masă</a:t>
            </a:r>
          </a:p>
          <a:p>
            <a:r>
              <a:rPr lang="ro-RO" dirty="0" err="1"/>
              <a:t>şi</a:t>
            </a:r>
            <a:r>
              <a:rPr lang="ro-RO" dirty="0"/>
              <a:t> a canalelor de transmitere a datelor (trecerea de la exclusivitatea presei scrise/</a:t>
            </a:r>
          </a:p>
          <a:p>
            <a:r>
              <a:rPr lang="ro-RO" dirty="0"/>
              <a:t>tipărite la online media, </a:t>
            </a:r>
            <a:r>
              <a:rPr lang="ro-RO" dirty="0" err="1"/>
              <a:t>blogging</a:t>
            </a:r>
            <a:r>
              <a:rPr lang="ro-RO" dirty="0"/>
              <a:t>, </a:t>
            </a:r>
            <a:r>
              <a:rPr lang="ro-RO" dirty="0" err="1"/>
              <a:t>reţele</a:t>
            </a:r>
            <a:r>
              <a:rPr lang="ro-RO" dirty="0"/>
              <a:t> de socializare, </a:t>
            </a:r>
            <a:r>
              <a:rPr lang="ro-RO" dirty="0" err="1"/>
              <a:t>videosharing</a:t>
            </a:r>
            <a:r>
              <a:rPr lang="ro-RO" dirty="0"/>
              <a:t> sau </a:t>
            </a:r>
            <a:r>
              <a:rPr lang="ro-RO" dirty="0" err="1"/>
              <a:t>vlogging</a:t>
            </a:r>
            <a:r>
              <a:rPr lang="ro-RO" dirty="0"/>
              <a:t>).</a:t>
            </a:r>
          </a:p>
          <a:p>
            <a:r>
              <a:rPr lang="ro-RO" dirty="0"/>
              <a:t>Fără o reglementare clară, </a:t>
            </a:r>
            <a:r>
              <a:rPr lang="ro-RO" dirty="0" err="1"/>
              <a:t>fake</a:t>
            </a:r>
            <a:r>
              <a:rPr lang="ro-RO" dirty="0"/>
              <a:t> </a:t>
            </a:r>
            <a:r>
              <a:rPr lang="ro-RO" dirty="0" err="1"/>
              <a:t>news</a:t>
            </a:r>
            <a:r>
              <a:rPr lang="ro-RO" dirty="0"/>
              <a:t> este interpretat drept o </a:t>
            </a:r>
            <a:r>
              <a:rPr lang="ro-RO" dirty="0" err="1"/>
              <a:t>ştire</a:t>
            </a:r>
            <a:r>
              <a:rPr lang="ro-RO" dirty="0"/>
              <a:t> complet falsă</a:t>
            </a:r>
          </a:p>
          <a:p>
            <a:r>
              <a:rPr lang="ro-RO" dirty="0"/>
              <a:t>sau cu pasaje incomplete, respectiv </a:t>
            </a:r>
            <a:r>
              <a:rPr lang="ro-RO" dirty="0" err="1"/>
              <a:t>parţial</a:t>
            </a:r>
            <a:r>
              <a:rPr lang="ro-RO" dirty="0"/>
              <a:t> adevărate, lansată în scopul formării unor</a:t>
            </a:r>
          </a:p>
          <a:p>
            <a:r>
              <a:rPr lang="ro-RO" dirty="0"/>
              <a:t>opinii eronate de către cei care o accesează.</a:t>
            </a:r>
          </a:p>
        </p:txBody>
      </p:sp>
      <p:pic>
        <p:nvPicPr>
          <p:cNvPr id="6" name="Imagine 5">
            <a:extLst>
              <a:ext uri="{FF2B5EF4-FFF2-40B4-BE49-F238E27FC236}">
                <a16:creationId xmlns:a16="http://schemas.microsoft.com/office/drawing/2014/main" id="{3B0B53B5-AF05-4142-B350-9B209628E9CE}"/>
              </a:ext>
            </a:extLst>
          </p:cNvPr>
          <p:cNvPicPr>
            <a:picLocks noChangeAspect="1"/>
          </p:cNvPicPr>
          <p:nvPr/>
        </p:nvPicPr>
        <p:blipFill rotWithShape="1">
          <a:blip r:embed="rId2"/>
          <a:srcRect l="26331" t="10264" r="23980" b="55402"/>
          <a:stretch/>
        </p:blipFill>
        <p:spPr>
          <a:xfrm>
            <a:off x="954158" y="374373"/>
            <a:ext cx="3008243" cy="1944758"/>
          </a:xfrm>
          <a:prstGeom prst="rect">
            <a:avLst/>
          </a:prstGeom>
        </p:spPr>
      </p:pic>
      <p:sp>
        <p:nvSpPr>
          <p:cNvPr id="7" name="CasetăText 6">
            <a:extLst>
              <a:ext uri="{FF2B5EF4-FFF2-40B4-BE49-F238E27FC236}">
                <a16:creationId xmlns:a16="http://schemas.microsoft.com/office/drawing/2014/main" id="{E0429BB2-D660-44A0-83ED-CADB09A38D00}"/>
              </a:ext>
            </a:extLst>
          </p:cNvPr>
          <p:cNvSpPr txBox="1"/>
          <p:nvPr/>
        </p:nvSpPr>
        <p:spPr>
          <a:xfrm>
            <a:off x="5685183" y="374372"/>
            <a:ext cx="5711687" cy="400110"/>
          </a:xfrm>
          <a:prstGeom prst="rect">
            <a:avLst/>
          </a:prstGeom>
          <a:noFill/>
        </p:spPr>
        <p:txBody>
          <a:bodyPr wrap="square" rtlCol="0">
            <a:spAutoFit/>
          </a:bodyPr>
          <a:lstStyle/>
          <a:p>
            <a:r>
              <a:rPr lang="ro-RO" sz="2000" b="1" dirty="0"/>
              <a:t>Fenomenul </a:t>
            </a:r>
            <a:r>
              <a:rPr lang="ro-RO" sz="2000" b="1" dirty="0" err="1"/>
              <a:t>fake</a:t>
            </a:r>
            <a:r>
              <a:rPr lang="ro-RO" sz="2000" b="1" dirty="0"/>
              <a:t> </a:t>
            </a:r>
            <a:r>
              <a:rPr lang="ro-RO" sz="2000" b="1" dirty="0" err="1"/>
              <a:t>news</a:t>
            </a:r>
            <a:endParaRPr lang="ro-RO" sz="2000" b="1" dirty="0"/>
          </a:p>
        </p:txBody>
      </p:sp>
      <p:pic>
        <p:nvPicPr>
          <p:cNvPr id="8" name="Imagine 7">
            <a:extLst>
              <a:ext uri="{FF2B5EF4-FFF2-40B4-BE49-F238E27FC236}">
                <a16:creationId xmlns:a16="http://schemas.microsoft.com/office/drawing/2014/main" id="{1D4C7196-D22D-4BF9-ADE6-DE1411953948}"/>
              </a:ext>
            </a:extLst>
          </p:cNvPr>
          <p:cNvPicPr>
            <a:picLocks noChangeAspect="1"/>
          </p:cNvPicPr>
          <p:nvPr/>
        </p:nvPicPr>
        <p:blipFill rotWithShape="1">
          <a:blip r:embed="rId3"/>
          <a:srcRect l="31696" t="4321" r="45522" b="76425"/>
          <a:stretch/>
        </p:blipFill>
        <p:spPr>
          <a:xfrm>
            <a:off x="145774" y="3429000"/>
            <a:ext cx="3935896" cy="2494723"/>
          </a:xfrm>
          <a:prstGeom prst="rect">
            <a:avLst/>
          </a:prstGeom>
        </p:spPr>
      </p:pic>
      <p:sp>
        <p:nvSpPr>
          <p:cNvPr id="9" name="CasetăText 8">
            <a:extLst>
              <a:ext uri="{FF2B5EF4-FFF2-40B4-BE49-F238E27FC236}">
                <a16:creationId xmlns:a16="http://schemas.microsoft.com/office/drawing/2014/main" id="{4FA006E2-4ACB-4A97-B19F-77D6EB1C217C}"/>
              </a:ext>
            </a:extLst>
          </p:cNvPr>
          <p:cNvSpPr txBox="1"/>
          <p:nvPr/>
        </p:nvSpPr>
        <p:spPr>
          <a:xfrm>
            <a:off x="477078" y="2809461"/>
            <a:ext cx="3604592" cy="461665"/>
          </a:xfrm>
          <a:prstGeom prst="rect">
            <a:avLst/>
          </a:prstGeom>
          <a:noFill/>
        </p:spPr>
        <p:txBody>
          <a:bodyPr wrap="square" rtlCol="0">
            <a:spAutoFit/>
          </a:bodyPr>
          <a:lstStyle/>
          <a:p>
            <a:r>
              <a:rPr lang="ro-RO" sz="2400" b="1" dirty="0"/>
              <a:t>RISCURI WEB</a:t>
            </a:r>
          </a:p>
        </p:txBody>
      </p:sp>
    </p:spTree>
    <p:extLst>
      <p:ext uri="{BB962C8B-B14F-4D97-AF65-F5344CB8AC3E}">
        <p14:creationId xmlns:p14="http://schemas.microsoft.com/office/powerpoint/2010/main" val="391236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additive="base">
                                        <p:cTn id="2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additive="base">
                                        <p:cTn id="3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 calcmode="lin" valueType="num">
                                      <p:cBhvr additive="base">
                                        <p:cTn id="3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5" end="5"/>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 calcmode="lin" valueType="num">
                                      <p:cBhvr additive="base">
                                        <p:cTn id="4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
                                            <p:txEl>
                                              <p:pRg st="8" end="8"/>
                                            </p:txEl>
                                          </p:spTgt>
                                        </p:tgtEl>
                                        <p:attrNameLst>
                                          <p:attrName>style.visibility</p:attrName>
                                        </p:attrNameLst>
                                      </p:cBhvr>
                                      <p:to>
                                        <p:strVal val="visible"/>
                                      </p:to>
                                    </p:set>
                                    <p:anim calcmode="lin" valueType="num">
                                      <p:cBhvr additive="base">
                                        <p:cTn id="5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8" end="8"/>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
                                            <p:txEl>
                                              <p:pRg st="9" end="9"/>
                                            </p:txEl>
                                          </p:spTgt>
                                        </p:tgtEl>
                                        <p:attrNameLst>
                                          <p:attrName>style.visibility</p:attrName>
                                        </p:attrNameLst>
                                      </p:cBhvr>
                                      <p:to>
                                        <p:strVal val="visible"/>
                                      </p:to>
                                    </p:set>
                                    <p:anim calcmode="lin" valueType="num">
                                      <p:cBhvr additive="base">
                                        <p:cTn id="55"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
                                            <p:txEl>
                                              <p:pRg st="0" end="0"/>
                                            </p:txEl>
                                          </p:spTgt>
                                        </p:tgtEl>
                                        <p:attrNameLst>
                                          <p:attrName>style.visibility</p:attrName>
                                        </p:attrNameLst>
                                      </p:cBhvr>
                                      <p:to>
                                        <p:strVal val="visible"/>
                                      </p:to>
                                    </p:set>
                                    <p:anim calcmode="lin" valueType="num">
                                      <p:cBhvr additive="base">
                                        <p:cTn id="6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98A26FCF-8F96-4DB8-A2AB-3C5787FA8DDA}"/>
              </a:ext>
            </a:extLst>
          </p:cNvPr>
          <p:cNvSpPr>
            <a:spLocks noGrp="1"/>
          </p:cNvSpPr>
          <p:nvPr>
            <p:ph type="title"/>
          </p:nvPr>
        </p:nvSpPr>
        <p:spPr>
          <a:xfrm>
            <a:off x="1722783" y="357809"/>
            <a:ext cx="7113103" cy="845175"/>
          </a:xfrm>
        </p:spPr>
        <p:txBody>
          <a:bodyPr>
            <a:normAutofit/>
          </a:bodyPr>
          <a:lstStyle/>
          <a:p>
            <a:r>
              <a:rPr lang="ro-RO" sz="2400" b="1" dirty="0"/>
              <a:t>Transformă povestea </a:t>
            </a:r>
            <a:r>
              <a:rPr lang="ro-RO" sz="2400" b="1" dirty="0" err="1"/>
              <a:t>intr</a:t>
            </a:r>
            <a:r>
              <a:rPr lang="ro-RO" sz="2400" b="1" dirty="0"/>
              <a:t>-un film!</a:t>
            </a:r>
          </a:p>
        </p:txBody>
      </p:sp>
      <p:pic>
        <p:nvPicPr>
          <p:cNvPr id="4" name="Imagine 3">
            <a:extLst>
              <a:ext uri="{FF2B5EF4-FFF2-40B4-BE49-F238E27FC236}">
                <a16:creationId xmlns:a16="http://schemas.microsoft.com/office/drawing/2014/main" id="{A6AAC806-07E0-4C0E-A6FB-DE24B24FD260}"/>
              </a:ext>
            </a:extLst>
          </p:cNvPr>
          <p:cNvPicPr>
            <a:picLocks noChangeAspect="1"/>
          </p:cNvPicPr>
          <p:nvPr/>
        </p:nvPicPr>
        <p:blipFill>
          <a:blip r:embed="rId2"/>
          <a:stretch>
            <a:fillRect/>
          </a:stretch>
        </p:blipFill>
        <p:spPr>
          <a:xfrm>
            <a:off x="7752522" y="675860"/>
            <a:ext cx="3300619" cy="4400826"/>
          </a:xfrm>
          <a:prstGeom prst="rect">
            <a:avLst/>
          </a:prstGeom>
        </p:spPr>
      </p:pic>
      <p:sp>
        <p:nvSpPr>
          <p:cNvPr id="5" name="CasetăText 4">
            <a:extLst>
              <a:ext uri="{FF2B5EF4-FFF2-40B4-BE49-F238E27FC236}">
                <a16:creationId xmlns:a16="http://schemas.microsoft.com/office/drawing/2014/main" id="{6F282882-8ECF-4352-B262-92C5CB4D9E4A}"/>
              </a:ext>
            </a:extLst>
          </p:cNvPr>
          <p:cNvSpPr txBox="1"/>
          <p:nvPr/>
        </p:nvSpPr>
        <p:spPr>
          <a:xfrm>
            <a:off x="1138859" y="1709530"/>
            <a:ext cx="6422024" cy="3970318"/>
          </a:xfrm>
          <a:prstGeom prst="rect">
            <a:avLst/>
          </a:prstGeom>
          <a:noFill/>
        </p:spPr>
        <p:txBody>
          <a:bodyPr wrap="square" rtlCol="0">
            <a:spAutoFit/>
          </a:bodyPr>
          <a:lstStyle/>
          <a:p>
            <a:r>
              <a:rPr lang="ro-RO" b="1" dirty="0"/>
              <a:t>În contextul actual , digitalizarea educației a devenit un imperativ  la toate nivelurile, plecând de la grădiniță, și până la universitate.</a:t>
            </a:r>
          </a:p>
          <a:p>
            <a:r>
              <a:rPr lang="ro-RO" b="1" dirty="0" err="1"/>
              <a:t>Învațământul</a:t>
            </a:r>
            <a:r>
              <a:rPr lang="ro-RO" b="1" dirty="0"/>
              <a:t> online a fost în ultimii doi ani una dintre principalele metode de instruire , atât educatorii cât și educabilii trebuind să își dezvolte rapid competențele din acest domeniu.</a:t>
            </a:r>
          </a:p>
          <a:p>
            <a:r>
              <a:rPr lang="ro-RO" b="1" dirty="0"/>
              <a:t>Filmele și prezentările sunt instrumente la îndemâna tuturor, iar utilizarea lor la scară largă este binevenită, mai ales în situația în care stilul de </a:t>
            </a:r>
            <a:r>
              <a:rPr lang="ro-RO" b="1" dirty="0" err="1"/>
              <a:t>învătare</a:t>
            </a:r>
            <a:r>
              <a:rPr lang="ro-RO" b="1" dirty="0"/>
              <a:t> audio-video este unul preferat de elevi.</a:t>
            </a:r>
          </a:p>
          <a:p>
            <a:r>
              <a:rPr lang="ro-RO" b="1" dirty="0"/>
              <a:t>Prin utilizarea diferitelor programe de editare video, putem transforma o lecție într-o activitate interactivă ,sau putem obține un produs al unei activități .Totodată, elevii pot edita imagini de la diferitele </a:t>
            </a:r>
            <a:r>
              <a:rPr lang="ro-RO" b="1" dirty="0" err="1"/>
              <a:t>activitati</a:t>
            </a:r>
            <a:r>
              <a:rPr lang="ro-RO" b="1" dirty="0"/>
              <a:t> pe care sa le expună colegilor.</a:t>
            </a:r>
          </a:p>
          <a:p>
            <a:r>
              <a:rPr lang="ro-RO" b="1" dirty="0"/>
              <a:t>Filmele </a:t>
            </a:r>
            <a:r>
              <a:rPr lang="ro-RO" b="1" dirty="0" err="1"/>
              <a:t>obtinute</a:t>
            </a:r>
            <a:r>
              <a:rPr lang="ro-RO" b="1" dirty="0"/>
              <a:t> pot fi utilizate în evaluare.</a:t>
            </a:r>
          </a:p>
          <a:p>
            <a:endParaRPr lang="ro-RO" b="1" dirty="0"/>
          </a:p>
        </p:txBody>
      </p:sp>
      <p:pic>
        <p:nvPicPr>
          <p:cNvPr id="6" name="Imagine 5">
            <a:extLst>
              <a:ext uri="{FF2B5EF4-FFF2-40B4-BE49-F238E27FC236}">
                <a16:creationId xmlns:a16="http://schemas.microsoft.com/office/drawing/2014/main" id="{7C9FB539-C237-4134-95EA-3002B43A098A}"/>
              </a:ext>
            </a:extLst>
          </p:cNvPr>
          <p:cNvPicPr>
            <a:picLocks noChangeAspect="1"/>
          </p:cNvPicPr>
          <p:nvPr/>
        </p:nvPicPr>
        <p:blipFill rotWithShape="1">
          <a:blip r:embed="rId3"/>
          <a:srcRect l="29768" t="13140" r="36811" b="59227"/>
          <a:stretch/>
        </p:blipFill>
        <p:spPr>
          <a:xfrm>
            <a:off x="6692347" y="4830417"/>
            <a:ext cx="3922643" cy="1895061"/>
          </a:xfrm>
          <a:prstGeom prst="rect">
            <a:avLst/>
          </a:prstGeom>
        </p:spPr>
      </p:pic>
    </p:spTree>
    <p:extLst>
      <p:ext uri="{BB962C8B-B14F-4D97-AF65-F5344CB8AC3E}">
        <p14:creationId xmlns:p14="http://schemas.microsoft.com/office/powerpoint/2010/main" val="212468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 calcmode="lin" valueType="num">
                                      <p:cBhvr additive="base">
                                        <p:cTn id="2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 calcmode="lin" valueType="num">
                                      <p:cBhvr additive="base">
                                        <p:cTn id="3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 calcmode="lin" valueType="num">
                                      <p:cBhvr additive="base">
                                        <p:cTn id="3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 calcmode="lin" valueType="num">
                                      <p:cBhvr additive="base">
                                        <p:cTn id="4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7F064B62-B16D-4298-A4DA-12AD6DD3AE35}"/>
              </a:ext>
            </a:extLst>
          </p:cNvPr>
          <p:cNvSpPr>
            <a:spLocks noGrp="1"/>
          </p:cNvSpPr>
          <p:nvPr>
            <p:ph type="ctrTitle"/>
          </p:nvPr>
        </p:nvSpPr>
        <p:spPr>
          <a:xfrm>
            <a:off x="1506538" y="1517029"/>
            <a:ext cx="7766936" cy="1646302"/>
          </a:xfrm>
        </p:spPr>
        <p:txBody>
          <a:bodyPr/>
          <a:lstStyle/>
          <a:p>
            <a:pPr algn="ctr"/>
            <a:r>
              <a:rPr lang="ro-RO" dirty="0">
                <a:solidFill>
                  <a:schemeClr val="tx1"/>
                </a:solidFill>
              </a:rPr>
              <a:t>Vă mulțumim pentru atenție! </a:t>
            </a:r>
          </a:p>
        </p:txBody>
      </p:sp>
      <p:sp>
        <p:nvSpPr>
          <p:cNvPr id="4" name="Subtitlu 3">
            <a:extLst>
              <a:ext uri="{FF2B5EF4-FFF2-40B4-BE49-F238E27FC236}">
                <a16:creationId xmlns:a16="http://schemas.microsoft.com/office/drawing/2014/main" id="{CC90B231-04A6-4A54-BAB0-70C1D9F0AC1B}"/>
              </a:ext>
            </a:extLst>
          </p:cNvPr>
          <p:cNvSpPr txBox="1">
            <a:spLocks noGrp="1"/>
          </p:cNvSpPr>
          <p:nvPr>
            <p:ph type="subTitle" idx="1"/>
          </p:nvPr>
        </p:nvSpPr>
        <p:spPr>
          <a:xfrm>
            <a:off x="1506538" y="4051300"/>
            <a:ext cx="7767637" cy="1015663"/>
          </a:xfrm>
          <a:prstGeom prst="rect">
            <a:avLst/>
          </a:prstGeom>
          <a:noFill/>
        </p:spPr>
        <p:txBody>
          <a:bodyPr wrap="square" rtlCol="0">
            <a:spAutoFit/>
          </a:bodyPr>
          <a:lstStyle/>
          <a:p>
            <a:pPr algn="ctr"/>
            <a:r>
              <a:rPr lang="ro-RO" sz="2000" b="1" dirty="0"/>
              <a:t>Prezentare realizată de: </a:t>
            </a:r>
            <a:br>
              <a:rPr lang="ro-RO" sz="2000" b="1" dirty="0"/>
            </a:br>
            <a:r>
              <a:rPr lang="ro-RO" sz="2000" b="1" dirty="0"/>
              <a:t>Anca Lia-Svetlana-profesor Limba și literatura română</a:t>
            </a:r>
            <a:br>
              <a:rPr lang="ro-RO" sz="2000" b="1" dirty="0"/>
            </a:br>
            <a:r>
              <a:rPr lang="ro-RO" sz="2000" b="1" dirty="0"/>
              <a:t>Dobre  Nicoleta-profesor pentru învățământ primar si preșcolar</a:t>
            </a:r>
          </a:p>
        </p:txBody>
      </p:sp>
    </p:spTree>
    <p:extLst>
      <p:ext uri="{BB962C8B-B14F-4D97-AF65-F5344CB8AC3E}">
        <p14:creationId xmlns:p14="http://schemas.microsoft.com/office/powerpoint/2010/main" val="120012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Fațetă">
  <a:themeElements>
    <a:clrScheme name="Fațetă">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țetă">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țetă">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
  <TotalTime>10</TotalTime>
  <Words>960</Words>
  <Application>Microsoft Office PowerPoint</Application>
  <PresentationFormat>Ecran lat</PresentationFormat>
  <Paragraphs>48</Paragraphs>
  <Slides>8</Slides>
  <Notes>0</Notes>
  <HiddenSlides>0</HiddenSlides>
  <MMClips>0</MMClips>
  <ScaleCrop>false</ScaleCrop>
  <HeadingPairs>
    <vt:vector size="6" baseType="variant">
      <vt:variant>
        <vt:lpstr>Fonturi utilizate</vt:lpstr>
      </vt:variant>
      <vt:variant>
        <vt:i4>3</vt:i4>
      </vt:variant>
      <vt:variant>
        <vt:lpstr>Temă</vt:lpstr>
      </vt:variant>
      <vt:variant>
        <vt:i4>1</vt:i4>
      </vt:variant>
      <vt:variant>
        <vt:lpstr>Titluri diapozitive</vt:lpstr>
      </vt:variant>
      <vt:variant>
        <vt:i4>8</vt:i4>
      </vt:variant>
    </vt:vector>
  </HeadingPairs>
  <TitlesOfParts>
    <vt:vector size="12" baseType="lpstr">
      <vt:lpstr>Arial</vt:lpstr>
      <vt:lpstr>Trebuchet MS</vt:lpstr>
      <vt:lpstr>Wingdings 3</vt:lpstr>
      <vt:lpstr>Fațetă</vt:lpstr>
      <vt:lpstr>Prezentare PowerPoint</vt:lpstr>
      <vt:lpstr>Prezentare PowerPoint</vt:lpstr>
      <vt:lpstr>COMUNICARE</vt:lpstr>
      <vt:lpstr>Prezentare PowerPoint</vt:lpstr>
      <vt:lpstr>Comunicarea digitală</vt:lpstr>
      <vt:lpstr>Prezentare PowerPoint</vt:lpstr>
      <vt:lpstr>Transformă povestea intr-un film!</vt:lpstr>
      <vt:lpstr>Vă mulțumim pentru atenție!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PowerPoint</dc:title>
  <dc:creator>Utilizator</dc:creator>
  <cp:lastModifiedBy>Utilizator</cp:lastModifiedBy>
  <cp:revision>1</cp:revision>
  <dcterms:created xsi:type="dcterms:W3CDTF">2021-10-11T18:36:46Z</dcterms:created>
  <dcterms:modified xsi:type="dcterms:W3CDTF">2021-10-11T18:47:42Z</dcterms:modified>
</cp:coreProperties>
</file>